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9" r:id="rId7"/>
    <p:sldId id="279" r:id="rId8"/>
    <p:sldId id="257" r:id="rId9"/>
    <p:sldId id="281" r:id="rId10"/>
    <p:sldId id="270" r:id="rId11"/>
    <p:sldId id="280" r:id="rId12"/>
    <p:sldId id="295" r:id="rId13"/>
    <p:sldId id="278" r:id="rId14"/>
    <p:sldId id="287" r:id="rId15"/>
    <p:sldId id="288" r:id="rId16"/>
    <p:sldId id="290" r:id="rId17"/>
    <p:sldId id="291" r:id="rId18"/>
    <p:sldId id="293" r:id="rId19"/>
    <p:sldId id="275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420" autoAdjust="0"/>
  </p:normalViewPr>
  <p:slideViewPr>
    <p:cSldViewPr snapToGrid="0">
      <p:cViewPr>
        <p:scale>
          <a:sx n="125" d="100"/>
          <a:sy n="125" d="100"/>
        </p:scale>
        <p:origin x="90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26.05.2024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t>26.05.2024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/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/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/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/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/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/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/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/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/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/>
            <p:cNvCxnSpPr/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/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/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/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41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/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/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/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/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/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/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/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/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/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/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/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/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/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/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/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/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/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/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/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/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/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/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7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/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/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/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/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/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/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/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/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/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/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/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/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/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2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/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/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6045" y="321310"/>
            <a:ext cx="7892415" cy="14966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Выявление</a:t>
            </a:r>
            <a:r>
              <a:rPr lang="en-US" altLang="ru-RU" sz="4400" dirty="0"/>
              <a:t> </a:t>
            </a:r>
            <a:r>
              <a:rPr lang="ru-RU" sz="4400" dirty="0"/>
              <a:t>аномалий во временном ряду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/>
          </p:nvPr>
        </p:nvSpPr>
        <p:spPr>
          <a:xfrm>
            <a:off x="196949" y="3073749"/>
            <a:ext cx="4989628" cy="203406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Участники</a:t>
            </a:r>
            <a:r>
              <a:rPr lang="en-US" sz="2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ru-RU" sz="2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Миронов Владимир</a:t>
            </a:r>
            <a:r>
              <a:rPr lang="en-US" alt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(DS, Analytics)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Меркулов Артемий</a:t>
            </a:r>
            <a:r>
              <a:rPr lang="en-US" altLang="ru-RU" dirty="0">
                <a:cs typeface="Calibri Light" panose="020F0302020204030204" pitchFamily="34" charset="0"/>
              </a:rPr>
              <a:t> (DS, Analytics)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r>
              <a:rPr lang="ru-RU" dirty="0">
                <a:cs typeface="Calibri Light" panose="020F0302020204030204" pitchFamily="34" charset="0"/>
              </a:rPr>
              <a:t>Шумский Игорь</a:t>
            </a:r>
            <a:r>
              <a:rPr lang="en-US" altLang="ru-RU" dirty="0">
                <a:cs typeface="Calibri Light" panose="020F0302020204030204" pitchFamily="34" charset="0"/>
              </a:rPr>
              <a:t> (Analytics, Viusalization, Support)</a:t>
            </a:r>
          </a:p>
          <a:p>
            <a:pPr rtl="0"/>
            <a:r>
              <a:rPr dirty="0">
                <a:cs typeface="Calibri Light" panose="020F0302020204030204" pitchFamily="34" charset="0"/>
                <a:sym typeface="+mn-ea"/>
              </a:rPr>
              <a:t>Солонченко Роман</a:t>
            </a:r>
            <a:r>
              <a:rPr lang="en-US" altLang="ru-RU" dirty="0">
                <a:cs typeface="Calibri Light" panose="020F0302020204030204" pitchFamily="34" charset="0"/>
                <a:sym typeface="+mn-ea"/>
              </a:rPr>
              <a:t> (Support, DataBase)</a:t>
            </a:r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</a:t>
            </a:r>
            <a:r>
              <a:rPr lang="ru-RU" dirty="0" err="1">
                <a:cs typeface="Calibri Light" panose="020F0302020204030204" pitchFamily="34" charset="0"/>
              </a:rPr>
              <a:t>халагов</a:t>
            </a:r>
            <a:r>
              <a:rPr lang="ru-RU" dirty="0">
                <a:cs typeface="Calibri Light" panose="020F0302020204030204" pitchFamily="34" charset="0"/>
              </a:rPr>
              <a:t> Валерий</a:t>
            </a:r>
            <a:r>
              <a:rPr lang="en-US" altLang="ru-RU" dirty="0">
                <a:cs typeface="Calibri Light" panose="020F0302020204030204" pitchFamily="34" charset="0"/>
              </a:rPr>
              <a:t> (Project, Support)</a:t>
            </a:r>
            <a:endParaRPr lang="ru-RU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Заголовок 9"/>
          <p:cNvSpPr>
            <a:spLocks noGrp="1"/>
          </p:cNvSpPr>
          <p:nvPr/>
        </p:nvSpPr>
        <p:spPr>
          <a:xfrm>
            <a:off x="196850" y="1969770"/>
            <a:ext cx="5375275" cy="788035"/>
          </a:xfrm>
          <a:prstGeom prst="rect">
            <a:avLst/>
          </a:prstGeo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en-US" alt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AnomalyDetection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+ Байес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alt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+ Байес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743451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осцилляторов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Добавив различные индикаторы, как  скользящие средние, индикаторы MACD и ADX, стохастический осциллятор, отсекаем часть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датафрейма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для поиска аномалий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также возможно применение других осциляторов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873885"/>
            <a:ext cx="3510280" cy="2392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4337685"/>
            <a:ext cx="3510280" cy="24015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145" y="1868170"/>
            <a:ext cx="4551045" cy="23977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357" y="4368108"/>
            <a:ext cx="4550925" cy="2394000"/>
          </a:xfrm>
          <a:prstGeom prst="rect">
            <a:avLst/>
          </a:prstGeom>
        </p:spPr>
      </p:pic>
      <p:sp>
        <p:nvSpPr>
          <p:cNvPr id="2" name="Объект 2"/>
          <p:cNvSpPr txBox="1"/>
          <p:nvPr/>
        </p:nvSpPr>
        <p:spPr>
          <a:xfrm>
            <a:off x="9399905" y="2007235"/>
            <a:ext cx="2000885" cy="387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Возможные индикаторы</a:t>
            </a: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MACD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SMA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3. </a:t>
            </a: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Ичимоку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4. </a:t>
            </a:r>
            <a:r>
              <a:rPr lang="hi-IN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B</a:t>
            </a: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illWilliams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Kalman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MonteCarlo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7. RSI + ATP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hi-IN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и т.д.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altLang="hi-IN" sz="20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 анализа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Рассмотрев различные модели и оптимизировав их, в финальной версии сервиса для поиска аномалий во временном ряду мы будем использовать </a:t>
            </a:r>
            <a:r>
              <a:rPr lang="en-US" sz="2600" dirty="0">
                <a:cs typeface="Calibri Light" panose="020F0302020204030204" pitchFamily="34" charset="0"/>
              </a:rPr>
              <a:t>SARIMAX + </a:t>
            </a:r>
            <a:r>
              <a:rPr lang="ru-RU" sz="2600" dirty="0">
                <a:cs typeface="Calibri Light" panose="020F0302020204030204" pitchFamily="34" charset="0"/>
              </a:rPr>
              <a:t>Байес и </a:t>
            </a:r>
            <a:r>
              <a:rPr lang="en-US" sz="2600" dirty="0">
                <a:cs typeface="Calibri Light" panose="020F0302020204030204" pitchFamily="34" charset="0"/>
              </a:rPr>
              <a:t>Advanced Autoencoders, </a:t>
            </a:r>
            <a:r>
              <a:rPr lang="ru-RU" sz="2600" dirty="0">
                <a:cs typeface="Calibri Light" panose="020F0302020204030204" pitchFamily="34" charset="0"/>
              </a:rPr>
              <a:t>так как они показали лучшие результаты.  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Демонстрация работы сервиса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фыв">
            <a:hlinkClick r:id="" action="ppaction://media"/>
            <a:extLst>
              <a:ext uri="{FF2B5EF4-FFF2-40B4-BE49-F238E27FC236}">
                <a16:creationId xmlns:a16="http://schemas.microsoft.com/office/drawing/2014/main" id="{9CD428A6-7FC1-4733-8E97-B6486B9E4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74574"/>
          <a:stretch/>
        </p:blipFill>
        <p:spPr>
          <a:xfrm>
            <a:off x="2345372" y="2137886"/>
            <a:ext cx="7551420" cy="19388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6169726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Сравнение с техническим заданием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Мы смогли разработать сервис, используя </a:t>
            </a:r>
            <a:r>
              <a:rPr lang="en-US" sz="28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,</a:t>
            </a:r>
            <a:r>
              <a:rPr lang="ru-RU" sz="2600" dirty="0">
                <a:cs typeface="Calibri Light" panose="020F0302020204030204" pitchFamily="34" charset="0"/>
              </a:rPr>
              <a:t> который анализирует временной ряд и размечает выявленные аномалии и </a:t>
            </a:r>
            <a:r>
              <a:rPr lang="en-US" sz="2600" dirty="0">
                <a:cs typeface="Calibri Light" panose="020F0302020204030204" pitchFamily="34" charset="0"/>
              </a:rPr>
              <a:t>timestep,</a:t>
            </a:r>
            <a:r>
              <a:rPr lang="ru-RU" sz="2600" dirty="0">
                <a:cs typeface="Calibri Light" panose="020F0302020204030204" pitchFamily="34" charset="0"/>
              </a:rPr>
              <a:t> с которого она начинается. Данная реализация полностью соответствует техническому заданию.</a:t>
            </a: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014658" y="1782102"/>
            <a:ext cx="4989629" cy="238777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Спасибо</a:t>
            </a:r>
            <a:r>
              <a:rPr lang="ru-RU" dirty="0"/>
              <a:t> За внимание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Инструменты для решения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Весь код для этого сервиса написан на </a:t>
            </a:r>
            <a:r>
              <a:rPr lang="en-US" sz="2600" dirty="0">
                <a:cs typeface="Calibri Light" panose="020F0302020204030204" pitchFamily="34" charset="0"/>
              </a:rPr>
              <a:t>Python.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600" dirty="0">
                <a:cs typeface="Calibri Light" panose="020F0302020204030204" pitchFamily="34" charset="0"/>
              </a:rPr>
              <a:t>Были использованы следующие основные библиотеки</a:t>
            </a:r>
            <a:r>
              <a:rPr lang="en-US" sz="2600" dirty="0">
                <a:cs typeface="Calibri Light" panose="020F0302020204030204" pitchFamily="34" charset="0"/>
              </a:rPr>
              <a:t>:</a:t>
            </a:r>
            <a:r>
              <a:rPr lang="ru-RU" sz="2600" dirty="0">
                <a:cs typeface="Calibri Light" panose="020F0302020204030204" pitchFamily="34" charset="0"/>
              </a:rPr>
              <a:t> </a:t>
            </a:r>
            <a:r>
              <a:rPr lang="en-US" sz="2600" dirty="0">
                <a:cs typeface="Calibri Light" panose="020F0302020204030204" pitchFamily="34" charset="0"/>
              </a:rPr>
              <a:t>matplotlib, </a:t>
            </a:r>
            <a:r>
              <a:rPr lang="en-US" sz="2600" dirty="0" err="1">
                <a:cs typeface="Calibri Light" panose="020F0302020204030204" pitchFamily="34" charset="0"/>
              </a:rPr>
              <a:t>plotly</a:t>
            </a:r>
            <a:r>
              <a:rPr lang="en-US" sz="2600" dirty="0">
                <a:cs typeface="Calibri Light" panose="020F0302020204030204" pitchFamily="34" charset="0"/>
              </a:rPr>
              <a:t>, torch, </a:t>
            </a:r>
            <a:r>
              <a:rPr lang="en-US" sz="2600" dirty="0" err="1">
                <a:cs typeface="Calibri Light" panose="020F0302020204030204" pitchFamily="34" charset="0"/>
              </a:rPr>
              <a:t>sklearn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tensorflow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tqdm</a:t>
            </a:r>
            <a:r>
              <a:rPr lang="en-US" sz="2600" dirty="0">
                <a:cs typeface="Calibri Light" panose="020F0302020204030204" pitchFamily="34" charset="0"/>
              </a:rPr>
              <a:t>, pandas, </a:t>
            </a:r>
            <a:r>
              <a:rPr lang="en-US" sz="2600" dirty="0" err="1">
                <a:cs typeface="Calibri Light" panose="020F0302020204030204" pitchFamily="34" charset="0"/>
              </a:rPr>
              <a:t>numpy</a:t>
            </a:r>
            <a:r>
              <a:rPr lang="en-US" sz="2600" dirty="0">
                <a:cs typeface="Calibri Light" panose="020F0302020204030204" pitchFamily="34" charset="0"/>
              </a:rPr>
              <a:t>, </a:t>
            </a:r>
            <a:r>
              <a:rPr lang="en-US" sz="2600" dirty="0" err="1">
                <a:cs typeface="Calibri Light" panose="020F0302020204030204" pitchFamily="34" charset="0"/>
              </a:rPr>
              <a:t>FastAPI</a:t>
            </a:r>
            <a:r>
              <a:rPr lang="en-US" sz="2600" dirty="0">
                <a:cs typeface="Calibri Light" panose="020F0302020204030204" pitchFamily="34" charset="0"/>
              </a:rPr>
              <a:t>.</a:t>
            </a:r>
            <a:endParaRPr lang="ru-RU" sz="26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284480" y="1433033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284480" y="2277618"/>
            <a:ext cx="5994400" cy="3756660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Разработать сервис для анализа временного ряда, который на вход получает временное окно, а на выходе отвечает на вопрос есть ли в нём аномалия и с какого </a:t>
            </a:r>
            <a:r>
              <a:rPr lang="ru-RU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timestep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 она начинается.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Сделать простейшую реализацию сервиса, используя </a:t>
            </a:r>
            <a:r>
              <a:rPr lang="en-US" sz="2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FastAPI</a:t>
            </a: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Оценить работу сервиса на точность и скорость обнаружения аномалий.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Заголовок 26"/>
          <p:cNvSpPr>
            <a:spLocks noGrp="1"/>
          </p:cNvSpPr>
          <p:nvPr>
            <p:ph type="title"/>
          </p:nvPr>
        </p:nvSpPr>
        <p:spPr>
          <a:xfrm>
            <a:off x="365186" y="1433316"/>
            <a:ext cx="5309918" cy="5380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Предстоящие Задачи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59" name="Текст 58"/>
          <p:cNvSpPr>
            <a:spLocks noGrp="1"/>
          </p:cNvSpPr>
          <p:nvPr>
            <p:ph type="body" sz="quarter" idx="12"/>
          </p:nvPr>
        </p:nvSpPr>
        <p:spPr>
          <a:xfrm>
            <a:off x="365125" y="2221865"/>
            <a:ext cx="6004560" cy="2872105"/>
          </a:xfrm>
        </p:spPr>
        <p:txBody>
          <a:bodyPr rtlCol="0"/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Применить различные модели</a:t>
            </a:r>
            <a:r>
              <a:rPr lang="hi-IN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и алгоритмы</a:t>
            </a:r>
            <a:r>
              <a:rPr 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для выявление аномалий, чтобы понять кака</a:t>
            </a:r>
            <a:r>
              <a:rPr lang="ru-RU" sz="2400" dirty="0">
                <a:cs typeface="Calibri Light" panose="020F0302020204030204" pitchFamily="34" charset="0"/>
              </a:rPr>
              <a:t>я модель лучшая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Обосновать и интерпретировать обнаруженные аномалии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2400" dirty="0">
                <a:cs typeface="Calibri Light" panose="020F0302020204030204" pitchFamily="34" charset="0"/>
              </a:rPr>
              <a:t>Оптимизировать скорость работы модели по времени, памяти и данным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  <a:endParaRPr lang="ru-RU" sz="2400" dirty="0">
              <a:cs typeface="Calibri Light" panose="020F0302020204030204" pitchFamily="34" charset="0"/>
            </a:endParaRPr>
          </a:p>
          <a:p>
            <a:pPr rtl="0"/>
            <a:endParaRPr lang="ru-RU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23" b="92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9545" y="113030"/>
            <a:ext cx="1170940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Анализ исходных</a:t>
            </a:r>
            <a:r>
              <a:rPr lang="ru-RU" dirty="0"/>
              <a:t> </a:t>
            </a:r>
            <a:r>
              <a:rPr lang="ru-RU" b="1" dirty="0">
                <a:latin typeface="Century Gothic" panose="020B0502020202020204" pitchFamily="34" charset="0"/>
              </a:rPr>
              <a:t>данных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05585"/>
            <a:ext cx="3634105" cy="22713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65" y="1505585"/>
            <a:ext cx="3572510" cy="22993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375" y="1511935"/>
            <a:ext cx="3575050" cy="22967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0" y="4021455"/>
            <a:ext cx="3582035" cy="24777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90" y="4021455"/>
            <a:ext cx="3563620" cy="247777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75" y="4001770"/>
            <a:ext cx="3574415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92949" y="324977"/>
            <a:ext cx="6922876" cy="6878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>
                <a:latin typeface="Century Gothic" panose="020B0502020202020204" pitchFamily="34" charset="0"/>
              </a:rPr>
              <a:t>Обнаружение аномалий с помощью </a:t>
            </a:r>
            <a:r>
              <a:rPr lang="ru-RU" b="1" dirty="0" err="1">
                <a:latin typeface="Century Gothic" panose="020B0502020202020204" pitchFamily="34" charset="0"/>
              </a:rPr>
              <a:t>Isolation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Forest и базовые характеристики 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692785" y="1590675"/>
            <a:ext cx="10056495" cy="92392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  <a:cs typeface="Calibri Light" panose="020F0302020204030204" pitchFamily="34" charset="0"/>
              </a:rPr>
              <a:t>На графике продемонстрирован временной ряд его базовые осробенности и аномалии, обнаруженные в результате работы</a:t>
            </a:r>
            <a:r>
              <a:rPr lang="en-US" sz="2000" dirty="0">
                <a:latin typeface="+mj-lt"/>
                <a:cs typeface="Calibri Light" panose="020F0302020204030204" pitchFamily="34" charset="0"/>
              </a:rPr>
              <a:t> Isolation forest</a:t>
            </a:r>
            <a:r>
              <a:rPr lang="ru-RU" sz="2000" b="1" dirty="0">
                <a:latin typeface="+mj-lt"/>
              </a:rPr>
              <a:t>. Тестовый «пристрел», чтобы понять основную область.</a:t>
            </a:r>
            <a:endParaRPr lang="ru-RU" sz="2000" dirty="0"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05" y="4307840"/>
            <a:ext cx="4531995" cy="2369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2514600"/>
            <a:ext cx="5147310" cy="1653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514600"/>
            <a:ext cx="5995670" cy="1653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85" y="4307840"/>
            <a:ext cx="6610350" cy="127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80975" y="113030"/>
            <a:ext cx="11851640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</a:t>
            </a:r>
            <a:r>
              <a:rPr lang="hi-IN" altLang="ru-RU" b="1" dirty="0">
                <a:latin typeface="Century Gothic" panose="020B0502020202020204" pitchFamily="34" charset="0"/>
              </a:rPr>
              <a:t> </a:t>
            </a:r>
            <a:r>
              <a:rPr lang="en-US" altLang="ru-RU" b="1" dirty="0">
                <a:latin typeface="Century Gothic" panose="020B0502020202020204" pitchFamily="34" charset="0"/>
              </a:rPr>
              <a:t>SIMPLE </a:t>
            </a:r>
            <a:r>
              <a:rPr lang="en-US" b="1" dirty="0">
                <a:latin typeface="Century Gothic" panose="020B0502020202020204" pitchFamily="34" charset="0"/>
              </a:rPr>
              <a:t>Autoencoders(Tune)</a:t>
            </a:r>
            <a:endParaRPr lang="ru-RU" dirty="0"/>
          </a:p>
        </p:txBody>
      </p:sp>
      <p:sp>
        <p:nvSpPr>
          <p:cNvPr id="62" name="Объект 2"/>
          <p:cNvSpPr txBox="1"/>
          <p:nvPr/>
        </p:nvSpPr>
        <p:spPr>
          <a:xfrm>
            <a:off x="791480" y="107365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С помощью обученного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автокодировщика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было обнаружено, 159 аномалий. Также для лучшей интерпретируемости  результатов аномалии были отмечены на графике.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59" y="1856196"/>
            <a:ext cx="8067391" cy="4226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Autoencoders</a:t>
            </a:r>
            <a:r>
              <a:rPr altLang="en-US" b="1" dirty="0">
                <a:latin typeface="Century Gothic" panose="020B0502020202020204" pitchFamily="34" charset="0"/>
              </a:rPr>
              <a:t> и других алгоритмов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endParaRPr altLang="en-US" b="1" dirty="0">
              <a:latin typeface="Century Gothic" panose="020B0502020202020204" pitchFamily="34" charset="0"/>
            </a:endParaRP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Был также обучен ещё один </a:t>
            </a:r>
            <a:r>
              <a:rPr lang="ru-RU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автокодировщик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, который более стабилен при поиске аномалий во временном ряде.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75" y="1776730"/>
            <a:ext cx="570801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776730"/>
            <a:ext cx="5332730" cy="2049145"/>
          </a:xfrm>
          <a:prstGeom prst="rect">
            <a:avLst/>
          </a:prstGeom>
        </p:spPr>
      </p:pic>
      <p:sp>
        <p:nvSpPr>
          <p:cNvPr id="5" name="Объект 2"/>
          <p:cNvSpPr txBox="1"/>
          <p:nvPr/>
        </p:nvSpPr>
        <p:spPr>
          <a:xfrm>
            <a:off x="276225" y="3957955"/>
            <a:ext cx="4744085" cy="2766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В число рассмотриваемых алгоритмов вошли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МСП</a:t>
            </a:r>
            <a:r>
              <a:rPr lang="en-US" altLang="ru-RU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CNN 3. RNN 4. Autoencoders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5. VAE 6. CNN+LSTM 5. LSTM</a:t>
            </a: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alt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6. DNN + Recurrent Layers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6225" y="113030"/>
            <a:ext cx="11689715" cy="114808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Обнаружение аномалий с использованием </a:t>
            </a:r>
            <a:r>
              <a:rPr lang="en-US" b="1" dirty="0">
                <a:latin typeface="Century Gothic" panose="020B0502020202020204" pitchFamily="34" charset="0"/>
              </a:rPr>
              <a:t>SARIMAX</a:t>
            </a:r>
            <a:r>
              <a:rPr altLang="en-US" b="1" dirty="0">
                <a:latin typeface="Century Gothic" panose="020B0502020202020204" pitchFamily="34" charset="0"/>
              </a:rPr>
              <a:t> (</a:t>
            </a:r>
            <a:r>
              <a:rPr lang="en-US" altLang="en-US" b="1" dirty="0">
                <a:latin typeface="Century Gothic" panose="020B0502020202020204" pitchFamily="34" charset="0"/>
              </a:rPr>
              <a:t>Fine-Tine</a:t>
            </a:r>
            <a:r>
              <a:rPr altLang="en-US" b="1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2" name="Объект 2"/>
          <p:cNvSpPr txBox="1"/>
          <p:nvPr/>
        </p:nvSpPr>
        <p:spPr>
          <a:xfrm>
            <a:off x="791480" y="958085"/>
            <a:ext cx="10609040" cy="923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После предварительной обработки пропусков была обучена модель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Sarimax</a:t>
            </a:r>
            <a:r>
              <a:rPr lang="ru-RU" sz="2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. Результаты работы, которой продемонстрированы на графике.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50" y="1658107"/>
            <a:ext cx="9326899" cy="4663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/>
</ds:datastoreItem>
</file>

<file path=customXml/itemProps2.xml><?xml version="1.0" encoding="utf-8"?>
<ds:datastoreItem xmlns:ds="http://schemas.openxmlformats.org/officeDocument/2006/customXml" ds:itemID="{6C2B339A-BBCD-4BF4-A3FE-AE1F9B12F717}">
  <ds:schemaRefs/>
</ds:datastoreItem>
</file>

<file path=customXml/itemProps3.xml><?xml version="1.0" encoding="utf-8"?>
<ds:datastoreItem xmlns:ds="http://schemas.openxmlformats.org/officeDocument/2006/customXml" ds:itemID="{E71989D7-CF02-4DC5-9433-98B600ACA0D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60</TotalTime>
  <Words>506</Words>
  <Application>Microsoft Office PowerPoint</Application>
  <PresentationFormat>Широкоэкранный</PresentationFormat>
  <Paragraphs>66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Century Gothic Bold</vt:lpstr>
      <vt:lpstr>Courier New</vt:lpstr>
      <vt:lpstr>Тема Office</vt:lpstr>
      <vt:lpstr>1_Тема Office</vt:lpstr>
      <vt:lpstr>Выявление аномалий во временном ряду</vt:lpstr>
      <vt:lpstr>Инструменты для решения задачи</vt:lpstr>
      <vt:lpstr>Цели</vt:lpstr>
      <vt:lpstr>Предстоящие Задачи</vt:lpstr>
      <vt:lpstr>Анализ исходных данных </vt:lpstr>
      <vt:lpstr>Обнаружение аномалий с помощью Isolation Forest и базовые характеристики </vt:lpstr>
      <vt:lpstr>Обнаружение аномалий с использованием SIMPLE Autoencoders(Tune)</vt:lpstr>
      <vt:lpstr>Обнаружение аномалий с использованием Autoencoders и других алгоритмов </vt:lpstr>
      <vt:lpstr>Обнаружение аномалий с использованием SARIMAX (Fine-Tine)</vt:lpstr>
      <vt:lpstr>Обнаружение аномалий с использованием SARIMAX + Байес (Fine-Tine)</vt:lpstr>
      <vt:lpstr>Обнаружение аномалий с использованием осцилляторов </vt:lpstr>
      <vt:lpstr>Результат анализа</vt:lpstr>
      <vt:lpstr>Демонстрация работы сервиса</vt:lpstr>
      <vt:lpstr>Сравнение с техническим заданием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Выявление аномалий во временном ряду</dc:title>
  <dc:creator>wqqew</dc:creator>
  <cp:lastModifiedBy>wqqew</cp:lastModifiedBy>
  <cp:revision>28</cp:revision>
  <dcterms:created xsi:type="dcterms:W3CDTF">2024-05-24T20:22:00Z</dcterms:created>
  <dcterms:modified xsi:type="dcterms:W3CDTF">2024-05-26T08:52:32Z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0DA291B2A10E466791FDC1B1EAF5D2EB_12</vt:lpwstr>
  </property>
  <property fmtid="{D5CDD505-2E9C-101B-9397-08002B2CF9AE}" pid="4" name="KSOProductBuildVer">
    <vt:lpwstr>1033-12.2.0.16909</vt:lpwstr>
  </property>
</Properties>
</file>